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42062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688" userDrawn="1">
          <p15:clr>
            <a:srgbClr val="A4A3A4"/>
          </p15:clr>
        </p15:guide>
        <p15:guide id="3" pos="178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DEDEDE"/>
    <a:srgbClr val="BCB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4" autoAdjust="0"/>
    <p:restoredTop sz="95882" autoAdjust="0"/>
  </p:normalViewPr>
  <p:slideViewPr>
    <p:cSldViewPr snapToGrid="0">
      <p:cViewPr varScale="1">
        <p:scale>
          <a:sx n="22" d="100"/>
          <a:sy n="22" d="100"/>
        </p:scale>
        <p:origin x="1696" y="232"/>
      </p:cViewPr>
      <p:guideLst>
        <p:guide pos="8688"/>
        <p:guide pos="17808"/>
        <p:guide orient="horz" pos="10368"/>
      </p:guideLst>
    </p:cSldViewPr>
  </p:slideViewPr>
  <p:notesTextViewPr>
    <p:cViewPr>
      <p:scale>
        <a:sx n="1" d="1"/>
        <a:sy n="1" d="1"/>
      </p:scale>
      <p:origin x="0" y="-24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tiff>
</file>

<file path=ppt/media/image12.tiff>
</file>

<file path=ppt/media/image2.jpeg>
</file>

<file path=ppt/media/image3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1E475-E50D-4E10-8F29-460A5218388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1143000"/>
            <a:ext cx="3943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4A21B-5785-409E-BE42-38FD61F41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22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1pPr>
    <a:lvl2pPr marL="17554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2pPr>
    <a:lvl3pPr marL="3510998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3pPr>
    <a:lvl4pPr marL="5266496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4pPr>
    <a:lvl5pPr marL="7021995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5pPr>
    <a:lvl6pPr marL="8777494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6pPr>
    <a:lvl7pPr marL="105329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7pPr>
    <a:lvl8pPr marL="12288492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8pPr>
    <a:lvl9pPr marL="14043990" algn="l" defTabSz="3510998" rtl="0" eaLnBrk="1" latinLnBrk="0" hangingPunct="1">
      <a:defRPr sz="46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57325" y="1143000"/>
            <a:ext cx="39433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Native to southwestern US and Mexico</a:t>
            </a:r>
          </a:p>
          <a:p>
            <a:r>
              <a:rPr lang="en-US" dirty="0"/>
              <a:t>Expansion due to multiple speculations, fire mainly fire, animal seed dispersal, and climate change (increased CO2 helps seeds establish)</a:t>
            </a:r>
          </a:p>
          <a:p>
            <a:pPr fontAlgn="base"/>
            <a:r>
              <a:rPr lang="en-US" sz="4607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Mesquite ecology</a:t>
            </a:r>
          </a:p>
          <a:p>
            <a:pPr fontAlgn="base"/>
            <a:r>
              <a:rPr lang="en-US" sz="4607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R.J. ANSLEY, J.A. HUDDLE and B.A. KRAMP, Texas Agricultural</a:t>
            </a:r>
          </a:p>
          <a:p>
            <a:pPr fontAlgn="base"/>
            <a:r>
              <a:rPr lang="en-US" sz="4800" dirty="0"/>
              <a:t>C. E. FISHER The mesquite problem in the Southwest</a:t>
            </a:r>
          </a:p>
          <a:p>
            <a:pPr fontAlgn="base"/>
            <a:r>
              <a:rPr lang="en-US" sz="4800" dirty="0"/>
              <a:t>Mesquite, Rodney Bovey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4A21B-5785-409E-BE42-38FD61F41C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4680" y="5387342"/>
            <a:ext cx="35753040" cy="11460480"/>
          </a:xfrm>
        </p:spPr>
        <p:txBody>
          <a:bodyPr anchor="b"/>
          <a:lstStyle>
            <a:lvl1pPr algn="ctr"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7800" y="17289782"/>
            <a:ext cx="31546800" cy="7947658"/>
          </a:xfrm>
        </p:spPr>
        <p:txBody>
          <a:bodyPr/>
          <a:lstStyle>
            <a:lvl1pPr marL="0" indent="0" algn="ctr">
              <a:buNone/>
              <a:defRPr sz="11040"/>
            </a:lvl1pPr>
            <a:lvl2pPr marL="2103120" indent="0" algn="ctr">
              <a:buNone/>
              <a:defRPr sz="9200"/>
            </a:lvl2pPr>
            <a:lvl3pPr marL="4206240" indent="0" algn="ctr">
              <a:buNone/>
              <a:defRPr sz="8280"/>
            </a:lvl3pPr>
            <a:lvl4pPr marL="6309360" indent="0" algn="ctr">
              <a:buNone/>
              <a:defRPr sz="7360"/>
            </a:lvl4pPr>
            <a:lvl5pPr marL="8412480" indent="0" algn="ctr">
              <a:buNone/>
              <a:defRPr sz="7360"/>
            </a:lvl5pPr>
            <a:lvl6pPr marL="10515600" indent="0" algn="ctr">
              <a:buNone/>
              <a:defRPr sz="7360"/>
            </a:lvl6pPr>
            <a:lvl7pPr marL="12618720" indent="0" algn="ctr">
              <a:buNone/>
              <a:defRPr sz="7360"/>
            </a:lvl7pPr>
            <a:lvl8pPr marL="14721840" indent="0" algn="ctr">
              <a:buNone/>
              <a:defRPr sz="7360"/>
            </a:lvl8pPr>
            <a:lvl9pPr marL="16824960" indent="0" algn="ctr">
              <a:buNone/>
              <a:defRPr sz="7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7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2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100907" y="1752600"/>
            <a:ext cx="906970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1792" y="1752600"/>
            <a:ext cx="2668333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5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00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9885" y="8206749"/>
            <a:ext cx="36278820" cy="13693138"/>
          </a:xfrm>
        </p:spPr>
        <p:txBody>
          <a:bodyPr anchor="b"/>
          <a:lstStyle>
            <a:lvl1pPr>
              <a:defRPr sz="27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69885" y="22029429"/>
            <a:ext cx="36278820" cy="7200898"/>
          </a:xfrm>
        </p:spPr>
        <p:txBody>
          <a:bodyPr/>
          <a:lstStyle>
            <a:lvl1pPr marL="0" indent="0">
              <a:buNone/>
              <a:defRPr sz="11040">
                <a:solidFill>
                  <a:schemeClr val="tx1"/>
                </a:solidFill>
              </a:defRPr>
            </a:lvl1pPr>
            <a:lvl2pPr marL="210312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2pPr>
            <a:lvl3pPr marL="4206240" indent="0">
              <a:buNone/>
              <a:defRPr sz="8280">
                <a:solidFill>
                  <a:schemeClr val="tx1">
                    <a:tint val="75000"/>
                  </a:schemeClr>
                </a:solidFill>
              </a:defRPr>
            </a:lvl3pPr>
            <a:lvl4pPr marL="63093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4pPr>
            <a:lvl5pPr marL="841248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5pPr>
            <a:lvl6pPr marL="1051560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6pPr>
            <a:lvl7pPr marL="1261872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7pPr>
            <a:lvl8pPr marL="1472184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8pPr>
            <a:lvl9pPr marL="1682496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917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294090" y="8763000"/>
            <a:ext cx="178765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4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1752607"/>
            <a:ext cx="3627882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7273" y="8069582"/>
            <a:ext cx="17794364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7273" y="12024360"/>
            <a:ext cx="177943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294092" y="8069582"/>
            <a:ext cx="17881999" cy="3954778"/>
          </a:xfrm>
        </p:spPr>
        <p:txBody>
          <a:bodyPr anchor="b"/>
          <a:lstStyle>
            <a:lvl1pPr marL="0" indent="0">
              <a:buNone/>
              <a:defRPr sz="11040" b="1"/>
            </a:lvl1pPr>
            <a:lvl2pPr marL="2103120" indent="0">
              <a:buNone/>
              <a:defRPr sz="9200" b="1"/>
            </a:lvl2pPr>
            <a:lvl3pPr marL="4206240" indent="0">
              <a:buNone/>
              <a:defRPr sz="8280" b="1"/>
            </a:lvl3pPr>
            <a:lvl4pPr marL="6309360" indent="0">
              <a:buNone/>
              <a:defRPr sz="7360" b="1"/>
            </a:lvl4pPr>
            <a:lvl5pPr marL="8412480" indent="0">
              <a:buNone/>
              <a:defRPr sz="7360" b="1"/>
            </a:lvl5pPr>
            <a:lvl6pPr marL="10515600" indent="0">
              <a:buNone/>
              <a:defRPr sz="7360" b="1"/>
            </a:lvl6pPr>
            <a:lvl7pPr marL="12618720" indent="0">
              <a:buNone/>
              <a:defRPr sz="7360" b="1"/>
            </a:lvl7pPr>
            <a:lvl8pPr marL="14721840" indent="0">
              <a:buNone/>
              <a:defRPr sz="7360" b="1"/>
            </a:lvl8pPr>
            <a:lvl9pPr marL="16824960" indent="0">
              <a:buNone/>
              <a:defRPr sz="7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294092" y="12024360"/>
            <a:ext cx="1788199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83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81999" y="4739647"/>
            <a:ext cx="21294090" cy="23393400"/>
          </a:xfrm>
        </p:spPr>
        <p:txBody>
          <a:bodyPr/>
          <a:lstStyle>
            <a:lvl1pPr>
              <a:defRPr sz="14720"/>
            </a:lvl1pPr>
            <a:lvl2pPr>
              <a:defRPr sz="12880"/>
            </a:lvl2pPr>
            <a:lvl3pPr>
              <a:defRPr sz="1104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3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7269" y="2194560"/>
            <a:ext cx="13566219" cy="7680960"/>
          </a:xfrm>
        </p:spPr>
        <p:txBody>
          <a:bodyPr anchor="b"/>
          <a:lstStyle>
            <a:lvl1pPr>
              <a:defRPr sz="1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81999" y="4739647"/>
            <a:ext cx="21294090" cy="23393400"/>
          </a:xfrm>
        </p:spPr>
        <p:txBody>
          <a:bodyPr anchor="t"/>
          <a:lstStyle>
            <a:lvl1pPr marL="0" indent="0">
              <a:buNone/>
              <a:defRPr sz="14720"/>
            </a:lvl1pPr>
            <a:lvl2pPr marL="2103120" indent="0">
              <a:buNone/>
              <a:defRPr sz="12880"/>
            </a:lvl2pPr>
            <a:lvl3pPr marL="4206240" indent="0">
              <a:buNone/>
              <a:defRPr sz="11040"/>
            </a:lvl3pPr>
            <a:lvl4pPr marL="6309360" indent="0">
              <a:buNone/>
              <a:defRPr sz="9200"/>
            </a:lvl4pPr>
            <a:lvl5pPr marL="8412480" indent="0">
              <a:buNone/>
              <a:defRPr sz="9200"/>
            </a:lvl5pPr>
            <a:lvl6pPr marL="10515600" indent="0">
              <a:buNone/>
              <a:defRPr sz="9200"/>
            </a:lvl6pPr>
            <a:lvl7pPr marL="12618720" indent="0">
              <a:buNone/>
              <a:defRPr sz="9200"/>
            </a:lvl7pPr>
            <a:lvl8pPr marL="14721840" indent="0">
              <a:buNone/>
              <a:defRPr sz="9200"/>
            </a:lvl8pPr>
            <a:lvl9pPr marL="16824960" indent="0">
              <a:buNone/>
              <a:defRPr sz="9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97269" y="9875520"/>
            <a:ext cx="13566219" cy="18295622"/>
          </a:xfrm>
        </p:spPr>
        <p:txBody>
          <a:bodyPr/>
          <a:lstStyle>
            <a:lvl1pPr marL="0" indent="0">
              <a:buNone/>
              <a:defRPr sz="7360"/>
            </a:lvl1pPr>
            <a:lvl2pPr marL="2103120" indent="0">
              <a:buNone/>
              <a:defRPr sz="6440"/>
            </a:lvl2pPr>
            <a:lvl3pPr marL="4206240" indent="0">
              <a:buNone/>
              <a:defRPr sz="5520"/>
            </a:lvl3pPr>
            <a:lvl4pPr marL="6309360" indent="0">
              <a:buNone/>
              <a:defRPr sz="4600"/>
            </a:lvl4pPr>
            <a:lvl5pPr marL="8412480" indent="0">
              <a:buNone/>
              <a:defRPr sz="4600"/>
            </a:lvl5pPr>
            <a:lvl6pPr marL="10515600" indent="0">
              <a:buNone/>
              <a:defRPr sz="4600"/>
            </a:lvl6pPr>
            <a:lvl7pPr marL="12618720" indent="0">
              <a:buNone/>
              <a:defRPr sz="4600"/>
            </a:lvl7pPr>
            <a:lvl8pPr marL="14721840" indent="0">
              <a:buNone/>
              <a:defRPr sz="4600"/>
            </a:lvl8pPr>
            <a:lvl9pPr marL="16824960" indent="0">
              <a:buNone/>
              <a:defRPr sz="4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8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1790" y="1752607"/>
            <a:ext cx="362788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1790" y="8763000"/>
            <a:ext cx="362788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9179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27EC7-42B1-47AE-B1E9-E6CB54A797A6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933170" y="30510487"/>
            <a:ext cx="141960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706570" y="30510487"/>
            <a:ext cx="94640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CEC15-67B9-4DAB-8F1D-133723AFF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206240" rtl="0" eaLnBrk="1" latinLnBrk="0" hangingPunct="1">
        <a:lnSpc>
          <a:spcPct val="90000"/>
        </a:lnSpc>
        <a:spcBef>
          <a:spcPct val="0"/>
        </a:spcBef>
        <a:buNone/>
        <a:defRPr sz="202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51560" indent="-1051560" algn="l" defTabSz="4206240" rtl="0" eaLnBrk="1" latinLnBrk="0" hangingPunct="1">
        <a:lnSpc>
          <a:spcPct val="90000"/>
        </a:lnSpc>
        <a:spcBef>
          <a:spcPts val="4600"/>
        </a:spcBef>
        <a:buFont typeface="Arial" panose="020B0604020202020204" pitchFamily="34" charset="0"/>
        <a:buChar char="•"/>
        <a:defRPr sz="12880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11040" kern="1200">
          <a:solidFill>
            <a:schemeClr val="tx1"/>
          </a:solidFill>
          <a:latin typeface="+mn-lt"/>
          <a:ea typeface="+mn-ea"/>
          <a:cs typeface="+mn-cs"/>
        </a:defRPr>
      </a:lvl2pPr>
      <a:lvl3pPr marL="52578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3pPr>
      <a:lvl4pPr marL="73609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946404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156716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367028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577340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7876520" indent="-1051560" algn="l" defTabSz="4206240" rtl="0" eaLnBrk="1" latinLnBrk="0" hangingPunct="1">
        <a:lnSpc>
          <a:spcPct val="90000"/>
        </a:lnSpc>
        <a:spcBef>
          <a:spcPts val="2300"/>
        </a:spcBef>
        <a:buFont typeface="Arial" panose="020B0604020202020204" pitchFamily="34" charset="0"/>
        <a:buChar char="•"/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1pPr>
      <a:lvl2pPr marL="21031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2pPr>
      <a:lvl3pPr marL="42062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4pPr>
      <a:lvl5pPr marL="841248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6pPr>
      <a:lvl7pPr marL="1261872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7pPr>
      <a:lvl8pPr marL="1472184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8pPr>
      <a:lvl9pPr marL="16824960" algn="l" defTabSz="4206240" rtl="0" eaLnBrk="1" latinLnBrk="0" hangingPunct="1">
        <a:defRPr sz="82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tif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AC8789-2277-441A-9B46-FB656ECAA9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37951" y="24981459"/>
            <a:ext cx="3844973" cy="4083944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8C1BDA-68F3-4692-A4EB-04CAD4A68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41612" y="24970194"/>
            <a:ext cx="3855901" cy="409554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F164CA-C877-453D-8454-3E0C2F10F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546617"/>
            <a:ext cx="12416128" cy="518831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FA7F55-8348-4A67-90E9-D0063C14FD7F}"/>
              </a:ext>
            </a:extLst>
          </p:cNvPr>
          <p:cNvSpPr/>
          <p:nvPr/>
        </p:nvSpPr>
        <p:spPr>
          <a:xfrm>
            <a:off x="0" y="1152197"/>
            <a:ext cx="420624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Mesquite alters community structure, </a:t>
            </a:r>
          </a:p>
          <a:p>
            <a:pPr algn="ctr"/>
            <a:r>
              <a:rPr lang="en-US" sz="13000" b="1" dirty="0">
                <a:solidFill>
                  <a:srgbClr val="FF93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but not diversity in shortgrass prairie</a:t>
            </a:r>
            <a:endParaRPr lang="en-US" sz="13000" dirty="0">
              <a:solidFill>
                <a:srgbClr val="FF93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EE7D-26BA-4C2D-8208-3945BA4ABD84}"/>
              </a:ext>
            </a:extLst>
          </p:cNvPr>
          <p:cNvSpPr txBox="1"/>
          <p:nvPr/>
        </p:nvSpPr>
        <p:spPr>
          <a:xfrm>
            <a:off x="487680" y="9784426"/>
            <a:ext cx="12801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Mesquite</a:t>
            </a:r>
            <a:r>
              <a:rPr lang="en-US" sz="8000" b="1" dirty="0">
                <a:solidFill>
                  <a:srgbClr val="FF9300"/>
                </a:solidFill>
              </a:rPr>
              <a:t>: an invasive species in southwestern grasslands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8A502-7DD1-4D6B-AA2F-2C18799551BC}"/>
              </a:ext>
            </a:extLst>
          </p:cNvPr>
          <p:cNvSpPr txBox="1"/>
          <p:nvPr/>
        </p:nvSpPr>
        <p:spPr>
          <a:xfrm>
            <a:off x="14345823" y="159953880"/>
            <a:ext cx="11039062" cy="13677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Does mesquite-driven changes in microhabitat influence short-grass prairie communities?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are the mechanisms driving this change?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What do these effects mean for the grassland ecosystems moving forward?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C9DD1B-470A-418C-9FD0-1150F43D355E}"/>
              </a:ext>
            </a:extLst>
          </p:cNvPr>
          <p:cNvSpPr txBox="1"/>
          <p:nvPr/>
        </p:nvSpPr>
        <p:spPr>
          <a:xfrm>
            <a:off x="487680" y="22762570"/>
            <a:ext cx="125380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AACDD-C20A-4C15-B448-274B35227CAE}"/>
              </a:ext>
            </a:extLst>
          </p:cNvPr>
          <p:cNvSpPr txBox="1"/>
          <p:nvPr/>
        </p:nvSpPr>
        <p:spPr>
          <a:xfrm>
            <a:off x="25429949" y="939639105"/>
            <a:ext cx="14542259" cy="24308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plant diversity was unaffected by the mesquite presence, but that the non-mesquite communities were not made up of similar species. 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18% greater grass to forb biomass ratio in the plots outside the canopy than those under the canopy.</a:t>
            </a:r>
          </a:p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24672" dirty="0"/>
              <a:t> Results suggest that with the invasion of the of the honey mesquite tree, the grassland community structure may become more productive overall without a loss in total diversity, but the species comprising the plant community will not resemble the pre-invasion community.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F6DCA-6BEF-42C4-8EBC-4A10677DFA18}"/>
              </a:ext>
            </a:extLst>
          </p:cNvPr>
          <p:cNvSpPr txBox="1"/>
          <p:nvPr/>
        </p:nvSpPr>
        <p:spPr>
          <a:xfrm>
            <a:off x="21340" y="5323420"/>
            <a:ext cx="42062400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Leah Ortiz &amp; Nick Smith* </a:t>
            </a:r>
          </a:p>
          <a:p>
            <a:pPr algn="ctr"/>
            <a:r>
              <a:rPr lang="en-US" sz="6600" dirty="0"/>
              <a:t>Texas Tech University, Department of Biological Sciences</a:t>
            </a:r>
          </a:p>
          <a:p>
            <a:pPr algn="ctr"/>
            <a:r>
              <a:rPr lang="en-US" sz="6600" dirty="0"/>
              <a:t>*</a:t>
            </a:r>
            <a:r>
              <a:rPr lang="en-US" sz="6600" dirty="0" err="1"/>
              <a:t>nick.smith@ttu.edu</a:t>
            </a:r>
            <a:r>
              <a:rPr lang="en-US" sz="6600" dirty="0"/>
              <a:t>; @</a:t>
            </a:r>
            <a:r>
              <a:rPr lang="en-US" sz="6600" dirty="0" err="1"/>
              <a:t>nick_greg_smith</a:t>
            </a:r>
            <a:endParaRPr lang="en-US" sz="6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38046-71A5-4332-80B4-D2765F167759}"/>
              </a:ext>
            </a:extLst>
          </p:cNvPr>
          <p:cNvSpPr txBox="1"/>
          <p:nvPr/>
        </p:nvSpPr>
        <p:spPr>
          <a:xfrm>
            <a:off x="609600" y="29332341"/>
            <a:ext cx="12416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368" indent="-971368">
              <a:buFont typeface="Arial" panose="020B0604020202020204" pitchFamily="34" charset="0"/>
              <a:buChar char="•"/>
            </a:pPr>
            <a:r>
              <a:rPr lang="en-US" sz="5400" dirty="0"/>
              <a:t>40 paired rangeland plots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Plant community: biomass and community composition</a:t>
            </a:r>
          </a:p>
          <a:p>
            <a:pPr marL="945889" indent="-971368">
              <a:buFont typeface="Arial" panose="020B0604020202020204" pitchFamily="34" charset="0"/>
              <a:buChar char="•"/>
            </a:pPr>
            <a:r>
              <a:rPr lang="en-US" sz="5400" dirty="0"/>
              <a:t>Microhabitat: soil moisture</a:t>
            </a:r>
            <a:endParaRPr lang="en-US"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BF39EC-2BA8-45D7-A391-DCA1DACCDF8B}"/>
              </a:ext>
            </a:extLst>
          </p:cNvPr>
          <p:cNvSpPr txBox="1"/>
          <p:nvPr/>
        </p:nvSpPr>
        <p:spPr>
          <a:xfrm>
            <a:off x="14104578" y="21110871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u="sng" dirty="0"/>
              <a:t>Mechanism</a:t>
            </a:r>
            <a:r>
              <a:rPr lang="en-US" sz="8000" b="1" dirty="0">
                <a:solidFill>
                  <a:srgbClr val="FF9300"/>
                </a:solidFill>
              </a:rPr>
              <a:t>: decreased light availability and soil moisture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4AFFB5-FFBE-4CDD-954C-C1E51E1DB8CB}"/>
              </a:ext>
            </a:extLst>
          </p:cNvPr>
          <p:cNvSpPr txBox="1"/>
          <p:nvPr/>
        </p:nvSpPr>
        <p:spPr>
          <a:xfrm>
            <a:off x="1158240" y="24083106"/>
            <a:ext cx="506927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Outside mesquite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9AE360-7E14-4AAB-B6E8-734F93F4B61C}"/>
              </a:ext>
            </a:extLst>
          </p:cNvPr>
          <p:cNvSpPr txBox="1"/>
          <p:nvPr/>
        </p:nvSpPr>
        <p:spPr>
          <a:xfrm>
            <a:off x="6675435" y="24083106"/>
            <a:ext cx="570182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dirty="0"/>
              <a:t>Under mesquite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B93F03-A0A6-4F9D-8396-BBEE01B1FFAC}"/>
              </a:ext>
            </a:extLst>
          </p:cNvPr>
          <p:cNvSpPr txBox="1"/>
          <p:nvPr/>
        </p:nvSpPr>
        <p:spPr>
          <a:xfrm>
            <a:off x="28857319" y="23787336"/>
            <a:ext cx="111148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More total productivity (mesquite = &gt; 800 g m</a:t>
            </a:r>
            <a:r>
              <a:rPr lang="en-US" sz="7200" baseline="30000" dirty="0"/>
              <a:t>-2</a:t>
            </a:r>
            <a:r>
              <a:rPr lang="en-US" sz="7200" dirty="0"/>
              <a:t>)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No loss in plant diversity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A whole new community of plants</a:t>
            </a:r>
          </a:p>
          <a:p>
            <a:pPr marL="809475" indent="-809475">
              <a:buFont typeface="Arial" panose="020B0604020202020204" pitchFamily="34" charset="0"/>
              <a:buChar char="•"/>
            </a:pPr>
            <a:r>
              <a:rPr lang="en-US" sz="7200" dirty="0"/>
              <a:t>Cascading effects unknown</a:t>
            </a:r>
            <a:endParaRPr lang="en-US" sz="3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0DCC83-3AAA-4CF2-A587-C1BB154D7289}"/>
              </a:ext>
            </a:extLst>
          </p:cNvPr>
          <p:cNvSpPr txBox="1"/>
          <p:nvPr/>
        </p:nvSpPr>
        <p:spPr>
          <a:xfrm>
            <a:off x="28835513" y="21110871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What does this mean for the system moving forward?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761F7-8E47-4CA4-802E-BDE54AB56796}"/>
              </a:ext>
            </a:extLst>
          </p:cNvPr>
          <p:cNvSpPr txBox="1"/>
          <p:nvPr/>
        </p:nvSpPr>
        <p:spPr>
          <a:xfrm>
            <a:off x="609600" y="18037106"/>
            <a:ext cx="124161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In Texas, mesquite cover is increasing at 2.2% per year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/>
              <a:t>Little is known about the ecosystem impact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045065-783E-44F1-8D59-6C093F5784F1}"/>
              </a:ext>
            </a:extLst>
          </p:cNvPr>
          <p:cNvSpPr/>
          <p:nvPr/>
        </p:nvSpPr>
        <p:spPr>
          <a:xfrm>
            <a:off x="15040004" y="24401906"/>
            <a:ext cx="4048097" cy="744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19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18FD94-E2DB-46D0-932A-A516A9EEFE76}"/>
              </a:ext>
            </a:extLst>
          </p:cNvPr>
          <p:cNvSpPr txBox="1"/>
          <p:nvPr/>
        </p:nvSpPr>
        <p:spPr>
          <a:xfrm>
            <a:off x="14104578" y="9784426"/>
            <a:ext cx="136520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Mesquite reduces understory; has no effect on diversity…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18FF4-D201-4F02-A23A-F54AD49AECF2}"/>
              </a:ext>
            </a:extLst>
          </p:cNvPr>
          <p:cNvSpPr txBox="1"/>
          <p:nvPr/>
        </p:nvSpPr>
        <p:spPr>
          <a:xfrm>
            <a:off x="28857318" y="9784425"/>
            <a:ext cx="124735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…but favored C</a:t>
            </a:r>
            <a:r>
              <a:rPr lang="en-US" sz="8000" b="1" baseline="-25000" dirty="0"/>
              <a:t>3</a:t>
            </a:r>
            <a:r>
              <a:rPr lang="en-US" sz="8000" b="1" dirty="0"/>
              <a:t> forbs and reduced C</a:t>
            </a:r>
            <a:r>
              <a:rPr lang="en-US" sz="8000" b="1" baseline="-25000" dirty="0"/>
              <a:t>4</a:t>
            </a:r>
            <a:r>
              <a:rPr lang="en-US" sz="8000" b="1" dirty="0"/>
              <a:t> grasses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6C8A94-AC46-214D-8642-6B7B2C824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75635" y="8385515"/>
            <a:ext cx="708006" cy="57560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C27BC0F-2346-9E44-8212-65696BAB4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4578" y="12945401"/>
            <a:ext cx="6519856" cy="7315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3F64DF1-3167-7941-91E4-66180B16AE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12945401"/>
            <a:ext cx="6519856" cy="7315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5243EF7-AAA4-6647-8596-C11025603E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4438" y="12945401"/>
            <a:ext cx="6519856" cy="73152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41FA88B-9444-B043-99E6-E90D25574E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7174" y="12945401"/>
            <a:ext cx="6519856" cy="73152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360FA5F-E99D-344D-9914-0BD0DEEDE6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5106" y="24186544"/>
            <a:ext cx="6519856" cy="7315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D615A72-91B0-5B49-8E48-C2906AC9A4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807" y="24192279"/>
            <a:ext cx="6519856" cy="73152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7AEF18B-45C1-0842-9EC3-D75B2B3C81C9}"/>
              </a:ext>
            </a:extLst>
          </p:cNvPr>
          <p:cNvSpPr txBox="1"/>
          <p:nvPr/>
        </p:nvSpPr>
        <p:spPr>
          <a:xfrm>
            <a:off x="23646705" y="2441945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371FF67-FF44-BE43-A7C1-E15360491417}"/>
              </a:ext>
            </a:extLst>
          </p:cNvPr>
          <p:cNvSpPr txBox="1"/>
          <p:nvPr/>
        </p:nvSpPr>
        <p:spPr>
          <a:xfrm>
            <a:off x="16659231" y="13269811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18EE52-39DB-7745-A323-8056C5B6EE94}"/>
              </a:ext>
            </a:extLst>
          </p:cNvPr>
          <p:cNvSpPr txBox="1"/>
          <p:nvPr/>
        </p:nvSpPr>
        <p:spPr>
          <a:xfrm>
            <a:off x="31181843" y="13398134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90D5BA5-B264-7643-949A-63337DA943A7}"/>
              </a:ext>
            </a:extLst>
          </p:cNvPr>
          <p:cNvSpPr txBox="1"/>
          <p:nvPr/>
        </p:nvSpPr>
        <p:spPr>
          <a:xfrm>
            <a:off x="37842831" y="18023397"/>
            <a:ext cx="24288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i="1" dirty="0"/>
              <a:t>P</a:t>
            </a:r>
            <a:r>
              <a:rPr lang="en-US" sz="5400" dirty="0"/>
              <a:t> &lt; 0.05</a:t>
            </a:r>
            <a:endParaRPr lang="en-US" sz="5400" i="1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C9433E2-601F-CE4E-A5C2-4289657579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106035" y="3961877"/>
            <a:ext cx="5062133" cy="506213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2165FC3-3F17-474B-A716-44B968EFCE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0914" y="5981679"/>
            <a:ext cx="9842991" cy="248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6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2690</TotalTime>
  <Words>346</Words>
  <Application>Microsoft Macintosh PowerPoint</Application>
  <PresentationFormat>Custom</PresentationFormat>
  <Paragraphs>39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Ortiz</dc:creator>
  <cp:lastModifiedBy>Smith, Nick</cp:lastModifiedBy>
  <cp:revision>127</cp:revision>
  <dcterms:created xsi:type="dcterms:W3CDTF">2019-04-07T06:48:24Z</dcterms:created>
  <dcterms:modified xsi:type="dcterms:W3CDTF">2019-07-29T22:08:24Z</dcterms:modified>
</cp:coreProperties>
</file>